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548640"/>
            <a:ext cx="548640" cy="5486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25880" y="566928"/>
            <a:ext cx="4572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400" b="1">
                <a:solidFill>
                  <a:srgbClr val="FFFFFF"/>
                </a:solidFill>
              </a:defRPr>
            </a:pPr>
            <a:r>
              <a:t>SpaceRisk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554480"/>
            <a:ext cx="5669280" cy="2377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600" b="1">
                <a:solidFill>
                  <a:srgbClr val="FFFFFF"/>
                </a:solidFill>
              </a:defRPr>
            </a:pPr>
            <a:r>
              <a:t>Todos los riesgos a la vista, del equipo al consejo de administración.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4114800"/>
            <a:ext cx="54864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600" b="0">
                <a:solidFill>
                  <a:srgbClr val="C7D0EF"/>
                </a:solidFill>
              </a:defRPr>
            </a:pPr>
            <a:r>
              <a:t>Gestión de riesgos ISO 31000 sencilla, con bowties, barreras y un ritmo mensual.</a:t>
            </a:r>
          </a:p>
        </p:txBody>
      </p:sp>
      <p:pic>
        <p:nvPicPr>
          <p:cNvPr id="7" name="Picture 6" descr="bowti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2240" y="1737360"/>
            <a:ext cx="5303520" cy="222747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109728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200" b="1">
                <a:solidFill>
                  <a:srgbClr val="1F2A44"/>
                </a:solidFill>
              </a:defRPr>
            </a:pPr>
            <a:r>
              <a:t>Los registros de riesgos mueren en hojas de cálculo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737360"/>
            <a:ext cx="10881360" cy="868680"/>
          </a:xfrm>
          <a:prstGeom prst="roundRect">
            <a:avLst/>
          </a:prstGeom>
          <a:solidFill>
            <a:srgbClr val="F6F8FC"/>
          </a:solidFill>
          <a:ln>
            <a:solidFill>
              <a:srgbClr val="F9736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74519"/>
            <a:ext cx="104241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6314D"/>
                </a:solidFill>
              </a:defRPr>
            </a:pPr>
            <a:r>
              <a:t>Se actualizan una vez al año y nadie los lee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788920"/>
            <a:ext cx="10881360" cy="868680"/>
          </a:xfrm>
          <a:prstGeom prst="roundRect">
            <a:avLst/>
          </a:prstGeom>
          <a:solidFill>
            <a:srgbClr val="F6F8FC"/>
          </a:solidFill>
          <a:ln>
            <a:solidFill>
              <a:srgbClr val="14B8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2926079"/>
            <a:ext cx="104241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6314D"/>
                </a:solidFill>
              </a:defRPr>
            </a:pPr>
            <a:r>
              <a:t>Los controles se enumeran, pero nunca se prueban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840479"/>
            <a:ext cx="10881360" cy="868680"/>
          </a:xfrm>
          <a:prstGeom prst="roundRect">
            <a:avLst/>
          </a:prstGeom>
          <a:solidFill>
            <a:srgbClr val="F6F8FC"/>
          </a:solidFill>
          <a:ln>
            <a:solidFill>
              <a:srgbClr val="FBBF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3977639"/>
            <a:ext cx="104241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6314D"/>
                </a:solidFill>
              </a:defRPr>
            </a:pPr>
            <a:r>
              <a:t>La dirección ve cifras, no barreras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892040"/>
            <a:ext cx="10881360" cy="868680"/>
          </a:xfrm>
          <a:prstGeom prst="roundRect">
            <a:avLst/>
          </a:prstGeom>
          <a:solidFill>
            <a:srgbClr val="F6F8FC"/>
          </a:solidFill>
          <a:ln>
            <a:solidFill>
              <a:srgbClr val="A78B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4400" y="5029200"/>
            <a:ext cx="104241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6314D"/>
                </a:solidFill>
              </a:defRPr>
            </a:pPr>
            <a:r>
              <a:t>Proyectos y equipos llevan listas por separado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109728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200" b="1">
                <a:solidFill>
                  <a:srgbClr val="1F2A44"/>
                </a:solidFill>
              </a:defRPr>
            </a:pPr>
            <a:r>
              <a:t>SpaceRisk en una frase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737360"/>
            <a:ext cx="10881360" cy="2377440"/>
          </a:xfrm>
          <a:prstGeom prst="roundRect">
            <a:avLst/>
          </a:prstGeom>
          <a:solidFill>
            <a:srgbClr val="F6F8FC"/>
          </a:solidFill>
          <a:ln>
            <a:solidFill>
              <a:srgbClr val="14B8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2057400"/>
            <a:ext cx="1042416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800" b="1">
                <a:solidFill>
                  <a:srgbClr val="26314D"/>
                </a:solidFill>
              </a:defRPr>
            </a:pPr>
            <a:r>
              <a:t>Los equipos mantienen vivos sus riesgos y barreras cada mes, y la dirección ve el panorama completo en bowties, mapas de calor y dinero.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BB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109728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200" b="1">
                <a:solidFill>
                  <a:srgbClr val="1F2A44"/>
                </a:solidFill>
              </a:defRPr>
            </a:pPr>
            <a:r>
              <a:t>El bowtie: un riesgo en una página</a:t>
            </a:r>
          </a:p>
        </p:txBody>
      </p:sp>
      <p:pic>
        <p:nvPicPr>
          <p:cNvPr id="4" name="Picture 3" descr="bowti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737360"/>
            <a:ext cx="5669280" cy="238109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0080" y="4572000"/>
            <a:ext cx="566928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500" b="0">
                <a:solidFill>
                  <a:srgbClr val="5B6585"/>
                </a:solidFill>
              </a:defRPr>
            </a:pPr>
            <a:r>
              <a:t>Amenazas → barreras preventivas → evento principal → barreras mitigadoras → consecuencias</a:t>
            </a:r>
          </a:p>
          <a:p>
            <a:pPr>
              <a:spcAft>
                <a:spcPts val="1000"/>
              </a:spcAft>
              <a:defRPr sz="1500" b="0">
                <a:solidFill>
                  <a:srgbClr val="5B6585"/>
                </a:solidFill>
              </a:defRPr>
            </a:pPr>
            <a:r>
              <a:t>Barreras coloreadas según su eficacia</a:t>
            </a:r>
          </a:p>
          <a:p>
            <a:pPr>
              <a:spcAft>
                <a:spcPts val="1000"/>
              </a:spcAft>
              <a:defRPr sz="1500" b="0">
                <a:solidFill>
                  <a:srgbClr val="5B6585"/>
                </a:solidFill>
              </a:defRPr>
            </a:pPr>
            <a:r>
              <a:t>Brechas indicadas con líneas rojas discontinuas</a:t>
            </a:r>
          </a:p>
        </p:txBody>
      </p:sp>
      <p:pic>
        <p:nvPicPr>
          <p:cNvPr id="6" name="Picture 5" descr="domain-bowti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5120" y="1737360"/>
            <a:ext cx="4937760" cy="291529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A78B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109728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200" b="1">
                <a:solidFill>
                  <a:srgbClr val="1F2A44"/>
                </a:solidFill>
              </a:defRPr>
            </a:pPr>
            <a:r>
              <a:t>Del equipo al CEO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2194560"/>
            <a:ext cx="3291840" cy="2194560"/>
          </a:xfrm>
          <a:prstGeom prst="roundRect">
            <a:avLst/>
          </a:prstGeom>
          <a:solidFill>
            <a:srgbClr val="E3FBF6"/>
          </a:solidFill>
          <a:ln>
            <a:solidFill>
              <a:srgbClr val="14B8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2377440"/>
            <a:ext cx="2926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200" b="1">
                <a:solidFill>
                  <a:srgbClr val="1F2A44"/>
                </a:solidFill>
              </a:defRPr>
            </a:pPr>
            <a:r>
              <a:t>Miembro del equipo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3017520"/>
            <a:ext cx="292608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500" b="0">
                <a:solidFill>
                  <a:srgbClr val="5B6585"/>
                </a:solidFill>
              </a:defRPr>
            </a:pPr>
            <a:r>
              <a:t>Registra nuevos riesgos y revisa los existentes.</a:t>
            </a:r>
          </a:p>
        </p:txBody>
      </p:sp>
      <p:sp>
        <p:nvSpPr>
          <p:cNvPr id="7" name="Right Arrow 6"/>
          <p:cNvSpPr/>
          <p:nvPr/>
        </p:nvSpPr>
        <p:spPr>
          <a:xfrm>
            <a:off x="3977639" y="3063240"/>
            <a:ext cx="457200" cy="457200"/>
          </a:xfrm>
          <a:prstGeom prst="rightArrow">
            <a:avLst/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4480560" y="2194560"/>
            <a:ext cx="3291840" cy="2194560"/>
          </a:xfrm>
          <a:prstGeom prst="roundRect">
            <a:avLst/>
          </a:prstGeom>
          <a:solidFill>
            <a:srgbClr val="E3FBF6"/>
          </a:solidFill>
          <a:ln>
            <a:solidFill>
              <a:srgbClr val="14B8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709160" y="2377440"/>
            <a:ext cx="2926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200" b="1">
                <a:solidFill>
                  <a:srgbClr val="1F2A44"/>
                </a:solidFill>
              </a:defRPr>
            </a:pPr>
            <a:r>
              <a:t>Responsable del equipo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09160" y="3017520"/>
            <a:ext cx="292608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500" b="0">
                <a:solidFill>
                  <a:srgbClr val="5B6585"/>
                </a:solidFill>
              </a:defRPr>
            </a:pPr>
            <a:r>
              <a:t>Comprueba las barreras del equipo y certifica el informe mensual.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7818120" y="3063240"/>
            <a:ext cx="457200" cy="457200"/>
          </a:xfrm>
          <a:prstGeom prst="rightArrow">
            <a:avLst/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8321040" y="2194560"/>
            <a:ext cx="3291840" cy="2194560"/>
          </a:xfrm>
          <a:prstGeom prst="roundRect">
            <a:avLst/>
          </a:prstGeom>
          <a:solidFill>
            <a:srgbClr val="E3FBF6"/>
          </a:solidFill>
          <a:ln>
            <a:solidFill>
              <a:srgbClr val="14B8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549640" y="2377440"/>
            <a:ext cx="2926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200" b="1">
                <a:solidFill>
                  <a:srgbClr val="1F2A44"/>
                </a:solidFill>
              </a:defRPr>
            </a:pPr>
            <a:r>
              <a:t>CEO / CISO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549640" y="3017520"/>
            <a:ext cx="292608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500" b="0">
                <a:solidFill>
                  <a:srgbClr val="5B6585"/>
                </a:solidFill>
              </a:defRPr>
            </a:pPr>
            <a:r>
              <a:t>Recibe el resumen ejecutivo, el mapa de calor y la vista financiera, en PDF o PowerPoint.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484632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600" b="0">
                <a:solidFill>
                  <a:srgbClr val="5B6585"/>
                </a:solidFill>
              </a:defRPr>
            </a:pPr>
            <a:r>
              <a:t>Los responsables de cada barrera confirman cada mes que sus controles siguen funcionando, o los señalan antes de que fallen.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109728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200" b="1">
                <a:solidFill>
                  <a:srgbClr val="1F2A44"/>
                </a:solidFill>
              </a:defRPr>
            </a:pPr>
            <a:r>
              <a:t>Del equipo de proyecto al director de proyecto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737360"/>
            <a:ext cx="47548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 b="0">
                <a:solidFill>
                  <a:srgbClr val="26314D"/>
                </a:solidFill>
              </a:defRPr>
            </a:pPr>
            <a:r>
              <a:t>• Cada proyecto es un equipo con sus propios riesgos</a:t>
            </a:r>
          </a:p>
          <a:p>
            <a:pPr>
              <a:spcAft>
                <a:spcPts val="1000"/>
              </a:spcAft>
              <a:defRPr sz="1900" b="0">
                <a:solidFill>
                  <a:srgbClr val="26314D"/>
                </a:solidFill>
              </a:defRPr>
            </a:pPr>
            <a:r>
              <a:t>• Los directores de proyecto envían el informe mensual</a:t>
            </a:r>
          </a:p>
          <a:p>
            <a:pPr>
              <a:spcAft>
                <a:spcPts val="1000"/>
              </a:spcAft>
              <a:defRPr sz="1900" b="0">
                <a:solidFill>
                  <a:srgbClr val="26314D"/>
                </a:solidFill>
              </a:defRPr>
            </a:pPr>
            <a:r>
              <a:t>• Todos los proyectos lado a lado, exportables</a:t>
            </a:r>
          </a:p>
        </p:txBody>
      </p:sp>
      <p:pic>
        <p:nvPicPr>
          <p:cNvPr id="5" name="Picture 4" descr="project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280" y="1645920"/>
            <a:ext cx="5943600" cy="37147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109728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200" b="1">
                <a:solidFill>
                  <a:srgbClr val="1F2A44"/>
                </a:solidFill>
              </a:defRPr>
            </a:pPr>
            <a:r>
              <a:t>Un ritmo mensual que se mantiene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737360"/>
            <a:ext cx="47548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 b="0">
                <a:solidFill>
                  <a:srgbClr val="26314D"/>
                </a:solidFill>
              </a:defRPr>
            </a:pPr>
            <a:r>
              <a:t>• Cada riesgo revisado, cada barrera propia comprobada</a:t>
            </a:r>
          </a:p>
          <a:p>
            <a:pPr>
              <a:spcAft>
                <a:spcPts val="1000"/>
              </a:spcAft>
              <a:defRPr sz="1900" b="0">
                <a:solidFill>
                  <a:srgbClr val="26314D"/>
                </a:solidFill>
              </a:defRPr>
            </a:pPr>
            <a:r>
              <a:t>• Los informes solo pueden enviarse cuando el trabajo está hecho</a:t>
            </a:r>
          </a:p>
          <a:p>
            <a:pPr>
              <a:spcAft>
                <a:spcPts val="1000"/>
              </a:spcAft>
              <a:defRPr sz="1900" b="0">
                <a:solidFill>
                  <a:srgbClr val="26314D"/>
                </a:solidFill>
              </a:defRPr>
            </a:pPr>
            <a:r>
              <a:t>• Las tendencias muestran si el riesgo sube o baja</a:t>
            </a:r>
          </a:p>
        </p:txBody>
      </p:sp>
      <p:pic>
        <p:nvPicPr>
          <p:cNvPr id="5" name="Picture 4" descr="executive-dashboar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280" y="1645920"/>
            <a:ext cx="5943600" cy="37147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BB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109728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200" b="1">
                <a:solidFill>
                  <a:srgbClr val="1F2A44"/>
                </a:solidFill>
              </a:defRPr>
            </a:pPr>
            <a:r>
              <a:t>El riesgo en dinero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737360"/>
            <a:ext cx="47548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 b="0">
                <a:solidFill>
                  <a:srgbClr val="26314D"/>
                </a:solidFill>
              </a:defRPr>
            </a:pPr>
            <a:r>
              <a:t>• Exposición total, Valor en Riesgo (VaR) y pérdida anual esperada</a:t>
            </a:r>
          </a:p>
          <a:p>
            <a:pPr>
              <a:spcAft>
                <a:spcPts val="1000"/>
              </a:spcAft>
              <a:defRPr sz="1900" b="0">
                <a:solidFill>
                  <a:srgbClr val="26314D"/>
                </a:solidFill>
              </a:defRPr>
            </a:pPr>
            <a:r>
              <a:t>• Antes y después de las barreras</a:t>
            </a:r>
          </a:p>
          <a:p>
            <a:pPr>
              <a:spcAft>
                <a:spcPts val="1000"/>
              </a:spcAft>
              <a:defRPr sz="1900" b="0">
                <a:solidFill>
                  <a:srgbClr val="26314D"/>
                </a:solidFill>
              </a:defRPr>
            </a:pPr>
            <a:r>
              <a:t>• Retorno de cada corona invertida en controles</a:t>
            </a:r>
          </a:p>
        </p:txBody>
      </p:sp>
      <p:pic>
        <p:nvPicPr>
          <p:cNvPr id="5" name="Picture 4" descr="financial-perspectiv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280" y="1645920"/>
            <a:ext cx="5943600" cy="670056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A78B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109728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200" b="1">
                <a:solidFill>
                  <a:srgbClr val="1F2A44"/>
                </a:solidFill>
              </a:defRPr>
            </a:pPr>
            <a:r>
              <a:t>Listo para el consejo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737360"/>
            <a:ext cx="47548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 b="0">
                <a:solidFill>
                  <a:srgbClr val="26314D"/>
                </a:solidFill>
              </a:defRPr>
            </a:pPr>
            <a:r>
              <a:t>• Resumen ejecutivo con mensajes clave y su comentario</a:t>
            </a:r>
          </a:p>
          <a:p>
            <a:pPr>
              <a:spcAft>
                <a:spcPts val="1000"/>
              </a:spcAft>
              <a:defRPr sz="1900" b="0">
                <a:solidFill>
                  <a:srgbClr val="26314D"/>
                </a:solidFill>
              </a:defRPr>
            </a:pPr>
            <a:r>
              <a:t>• PDF, PowerPoint y Excel para cada página, equipo y proyecto</a:t>
            </a:r>
          </a:p>
        </p:txBody>
      </p:sp>
      <p:pic>
        <p:nvPicPr>
          <p:cNvPr id="5" name="Picture 4" descr="executive-summar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280" y="1645920"/>
            <a:ext cx="5943600" cy="37147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109728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200" b="1">
                <a:solidFill>
                  <a:srgbClr val="1F2A44"/>
                </a:solidFill>
              </a:defRPr>
            </a:pPr>
            <a:r>
              <a:t>Pensado para su sector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737360"/>
            <a:ext cx="10881360" cy="868680"/>
          </a:xfrm>
          <a:prstGeom prst="roundRect">
            <a:avLst/>
          </a:prstGeom>
          <a:solidFill>
            <a:srgbClr val="F6F8FC"/>
          </a:solidFill>
          <a:ln>
            <a:solidFill>
              <a:srgbClr val="F9736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74519"/>
            <a:ext cx="104241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6314D"/>
                </a:solidFill>
              </a:defRPr>
            </a:pPr>
            <a:r>
              <a:t>92 empresas de ejemplo realistas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788920"/>
            <a:ext cx="10881360" cy="868680"/>
          </a:xfrm>
          <a:prstGeom prst="roundRect">
            <a:avLst/>
          </a:prstGeom>
          <a:solidFill>
            <a:srgbClr val="F6F8FC"/>
          </a:solidFill>
          <a:ln>
            <a:solidFill>
              <a:srgbClr val="14B8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2926079"/>
            <a:ext cx="104241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6314D"/>
                </a:solidFill>
              </a:defRPr>
            </a:pPr>
            <a:r>
              <a:t>Desde hospitales y aerolíneas hasta plataformas petrolíferas y hedge funds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840479"/>
            <a:ext cx="10881360" cy="868680"/>
          </a:xfrm>
          <a:prstGeom prst="roundRect">
            <a:avLst/>
          </a:prstGeom>
          <a:solidFill>
            <a:srgbClr val="F6F8FC"/>
          </a:solidFill>
          <a:ln>
            <a:solidFill>
              <a:srgbClr val="FBBF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3977639"/>
            <a:ext cx="104241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6314D"/>
                </a:solidFill>
              </a:defRPr>
            </a:pPr>
            <a:r>
              <a:t>Cargue una con un clic en una instalación nueva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109728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200" b="1">
                <a:solidFill>
                  <a:srgbClr val="1F2A44"/>
                </a:solidFill>
              </a:defRPr>
            </a:pPr>
            <a:r>
              <a:t>Contáctenos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737360"/>
            <a:ext cx="10881360" cy="868680"/>
          </a:xfrm>
          <a:prstGeom prst="roundRect">
            <a:avLst/>
          </a:prstGeom>
          <a:solidFill>
            <a:srgbClr val="F6F8FC"/>
          </a:solidFill>
          <a:ln>
            <a:solidFill>
              <a:srgbClr val="14B8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74519"/>
            <a:ext cx="104241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6314D"/>
                </a:solidFill>
              </a:defRPr>
            </a:pPr>
            <a:r>
              <a:t>Alojamos SpaceRisk por usted, o lo autoaloja usted mismo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788920"/>
            <a:ext cx="10881360" cy="868680"/>
          </a:xfrm>
          <a:prstGeom prst="roundRect">
            <a:avLst/>
          </a:prstGeom>
          <a:solidFill>
            <a:srgbClr val="F6F8FC"/>
          </a:solidFill>
          <a:ln>
            <a:solidFill>
              <a:srgbClr val="FBBF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2926079"/>
            <a:ext cx="104241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6314D"/>
                </a:solidFill>
              </a:defRPr>
            </a:pPr>
            <a:r>
              <a:t>Exporte sus datos en muchos formatos: PDF, PowerPoint, Excel y copias de seguridad completas de la base de datos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840479"/>
            <a:ext cx="10881360" cy="868680"/>
          </a:xfrm>
          <a:prstGeom prst="roundRect">
            <a:avLst/>
          </a:prstGeom>
          <a:solidFill>
            <a:srgbClr val="F6F8FC"/>
          </a:solidFill>
          <a:ln>
            <a:solidFill>
              <a:srgbClr val="A78B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3977639"/>
            <a:ext cx="104241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6314D"/>
                </a:solidFill>
              </a:defRPr>
            </a:pPr>
            <a:r>
              <a:t>Sus datos son suyos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892040"/>
            <a:ext cx="10881360" cy="868680"/>
          </a:xfrm>
          <a:prstGeom prst="roundRect">
            <a:avLst/>
          </a:prstGeom>
          <a:solidFill>
            <a:srgbClr val="F6F8FC"/>
          </a:solidFill>
          <a:ln>
            <a:solidFill>
              <a:srgbClr val="F9736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4400" y="5029200"/>
            <a:ext cx="104241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6314D"/>
                </a:solidFill>
              </a:defRPr>
            </a:pPr>
            <a:r>
              <a:t>thomas.frivold@frivolddigital.com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